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Gelasio" panose="020B0604020202020204" charset="0"/>
      <p:regular r:id="rId17"/>
    </p:embeddedFont>
    <p:embeddedFont>
      <p:font typeface="Gelasio Semi Bold" panose="020B0604020202020204" charset="0"/>
      <p:regular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Georgia Pro Light" panose="02040302050405020303" pitchFamily="18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15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84237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Deepfake Detection Using Transfer Learning (ResNet18)</a:t>
            </a:r>
            <a:endParaRPr lang="en-US" sz="4400" b="1" dirty="0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0531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Synergy’25 Deepfake ML Model Hackathon</a:t>
            </a:r>
            <a:endParaRPr lang="en-US" sz="4000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9905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Team:</a:t>
            </a:r>
            <a:r>
              <a:rPr lang="en-US" sz="175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 ShashankPadmasale </a:t>
            </a:r>
            <a:endParaRPr lang="en-US" sz="1750" dirty="0"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5974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</a:t>
            </a:r>
            <a:r>
              <a:rPr lang="en-US" sz="1750" b="1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Leader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Shashank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2155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Tagline:</a:t>
            </a:r>
            <a:r>
              <a:rPr lang="en-US" sz="175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 “Building trust in digital media through intelligent deepfake detection”</a:t>
            </a:r>
            <a:endParaRPr lang="en-US" sz="1750" dirty="0">
              <a:latin typeface="Georgia" panose="02040502050405020303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EC9E16-D99D-3A46-223A-69C54916A9D6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7272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Summary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7761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a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transfer learning-based deepfake detector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using ResNet18.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35812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90% accuracy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on validation data.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4023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Delivered a reproducible, scalable, and efficient ML pipeline.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4465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outputs formatted to proprietary JSON style.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620351" y="533888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“The fight against deepfakes begins with intelligent AI — not fear.”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0190" y="5083731"/>
            <a:ext cx="30480" cy="873204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6280190" y="621208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Footer: Shashank Padmasale — Synergy’25 Hackathon Participant</a:t>
            </a:r>
            <a:endParaRPr lang="en-US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E35D38-F211-7B4D-9BA8-5063B597E186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9492"/>
            <a:ext cx="3356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84237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The Deepfake Challenge</a:t>
            </a:r>
            <a:endParaRPr lang="en-US" sz="2800" b="1" dirty="0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939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AI-generated content (deepfakes) threatens media trust and authenticity.</a:t>
            </a:r>
            <a:endParaRPr lang="en-US" sz="1750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0990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Detecting fake images is critical for digital security and social awareness.</a:t>
            </a:r>
            <a:endParaRPr lang="en-US" sz="1750" dirty="0"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9041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Goal: Develop an ML model to predict whether an image is </a:t>
            </a:r>
            <a:r>
              <a:rPr lang="en-US" sz="1750" b="1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real or fake</a:t>
            </a:r>
            <a:r>
              <a:rPr lang="en-US" sz="175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, mimicking a proprietary deepfake detector.</a:t>
            </a:r>
            <a:endParaRPr lang="en-US" sz="1750" dirty="0">
              <a:latin typeface="Georgia" panose="020405020504050203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64BDFD-A6B1-7A02-F51A-6F553D7F84A1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800" b="1" dirty="0">
                <a:solidFill>
                  <a:srgbClr val="484237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Dataset Summary</a:t>
            </a:r>
            <a:endParaRPr lang="en-US" sz="4800" b="1" dirty="0">
              <a:latin typeface="Georgia" panose="020405020504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64613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The dataset provided the foundation for training the deepfake detection model.</a:t>
            </a:r>
            <a:endParaRPr lang="en-US" sz="1600" dirty="0">
              <a:latin typeface="Georgia" panose="02040502050405020303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28" y="2406610"/>
            <a:ext cx="3428524" cy="34285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0519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84237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Training Data</a:t>
            </a:r>
            <a:endParaRPr lang="en-US" sz="1850" b="1" dirty="0"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545937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2000 training images (1000 real + 1000 fake)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44" y="2406610"/>
            <a:ext cx="3428524" cy="34285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05306" y="60519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84237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Proprietary Labels</a:t>
            </a:r>
            <a:endParaRPr lang="en-US" sz="1850" b="1" dirty="0">
              <a:latin typeface="Georgia" panose="02040502050405020303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305306" y="6545937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A JSON file with proprietary model outputs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9360" y="2406610"/>
            <a:ext cx="3428524" cy="34285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16822" y="60519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84237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Test Data</a:t>
            </a:r>
            <a:endParaRPr lang="en-US" sz="1850" b="1" dirty="0">
              <a:latin typeface="Georgia" panose="02040502050405020303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816822" y="6545937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Unlabeled test images for final prediction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93790" y="724459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Key Task:</a:t>
            </a:r>
            <a:r>
              <a:rPr lang="en-US" sz="150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 Learn correlations between image features and detection outputs.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2F3AAA2-67F8-A009-AF63-DF41295FDA86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369855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00" b="1" dirty="0">
                <a:solidFill>
                  <a:srgbClr val="484237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End-to-End Pipeline</a:t>
            </a:r>
            <a:endParaRPr lang="en-US" sz="3200" b="1" dirty="0">
              <a:latin typeface="Georgia" panose="02040502050405020303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337" y="1424226"/>
            <a:ext cx="8477726" cy="38148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53419" y="1582670"/>
            <a:ext cx="1483565" cy="229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Data Prep</a:t>
            </a:r>
            <a:endParaRPr lang="en-US" sz="1350" b="1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353419" y="1877141"/>
            <a:ext cx="1483565" cy="36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Resize and normalize images</a:t>
            </a:r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4975" y="2621980"/>
            <a:ext cx="328606" cy="3286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20681" y="4443831"/>
            <a:ext cx="1491716" cy="229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orgia" panose="02040502050405020303" pitchFamily="18" charset="0"/>
                <a:ea typeface="Gelasio Semi Bold" pitchFamily="34" charset="-122"/>
                <a:cs typeface="Gelasio" panose="020B0604020202020204" charset="0"/>
              </a:rPr>
              <a:t>Feature</a:t>
            </a:r>
            <a:r>
              <a:rPr lang="en-US" sz="1350" b="1" dirty="0">
                <a:solidFill>
                  <a:srgbClr val="746558"/>
                </a:solidFill>
                <a:latin typeface="Gelasio" panose="020B0604020202020204" charset="0"/>
                <a:ea typeface="Gelasio Semi Bold" pitchFamily="34" charset="-122"/>
                <a:cs typeface="Gelasio" panose="020B0604020202020204" charset="0"/>
              </a:rPr>
              <a:t> Extract</a:t>
            </a:r>
            <a:endParaRPr lang="en-US" sz="13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820681" y="4738302"/>
            <a:ext cx="1491716" cy="36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Use pretrained ResNet18 features</a:t>
            </a:r>
            <a:endParaRPr lang="en-US" sz="1050" dirty="0">
              <a:latin typeface="Georgia" panose="02040502050405020303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2237" y="3820244"/>
            <a:ext cx="328605" cy="3286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71641" y="1554139"/>
            <a:ext cx="1483564" cy="229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anose="020B0604020202020204" charset="0"/>
                <a:ea typeface="Gelasio Semi Bold" pitchFamily="34" charset="-122"/>
                <a:cs typeface="Gelasio" panose="020B0604020202020204" charset="0"/>
              </a:rPr>
              <a:t>Model Train</a:t>
            </a:r>
            <a:endParaRPr lang="en-US" sz="1350" b="1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271641" y="1848611"/>
            <a:ext cx="1483564" cy="36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anose="020B0604020202020204" charset="0"/>
                <a:ea typeface="Gelasio" pitchFamily="34" charset="-122"/>
                <a:cs typeface="Gelasio" panose="020B0604020202020204" charset="0"/>
              </a:rPr>
              <a:t>Fine-tune final layers for binary</a:t>
            </a:r>
            <a:endParaRPr lang="en-US" sz="1050" dirty="0">
              <a:latin typeface="Gelasio" panose="020B0604020202020204" charset="0"/>
              <a:cs typeface="Gelasio" panose="020B06040202020202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7650" y="2589375"/>
            <a:ext cx="328606" cy="3286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738903" y="4443831"/>
            <a:ext cx="1483565" cy="229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orgia" panose="02040502050405020303" pitchFamily="18" charset="0"/>
                <a:ea typeface="Gelasio Semi Bold" pitchFamily="34" charset="-122"/>
                <a:cs typeface="Gelasio" panose="020B0604020202020204" charset="0"/>
              </a:rPr>
              <a:t>Evaluation</a:t>
            </a:r>
            <a:endParaRPr lang="en-US" sz="1350" b="1" dirty="0">
              <a:latin typeface="Georgia" panose="02040502050405020303" pitchFamily="18" charset="0"/>
              <a:cs typeface="Gelasio" panose="020B06040202020202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738903" y="4738302"/>
            <a:ext cx="1483565" cy="36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Compute accuracy and loss curves</a:t>
            </a:r>
            <a:endParaRPr lang="en-US" sz="1050" dirty="0">
              <a:latin typeface="Georgia" panose="02040502050405020303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0458" y="3820244"/>
            <a:ext cx="328606" cy="32860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404961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orgia Pro Light" panose="02040302050405020303" pitchFamily="18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150" dirty="0"/>
          </a:p>
        </p:txBody>
      </p:sp>
      <p:sp>
        <p:nvSpPr>
          <p:cNvPr id="17" name="Shape 10"/>
          <p:cNvSpPr/>
          <p:nvPr/>
        </p:nvSpPr>
        <p:spPr>
          <a:xfrm>
            <a:off x="793790" y="5640110"/>
            <a:ext cx="4249341" cy="1524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1"/>
          <p:cNvSpPr/>
          <p:nvPr/>
        </p:nvSpPr>
        <p:spPr>
          <a:xfrm>
            <a:off x="793790" y="574428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orgia" panose="02040502050405020303" pitchFamily="18" charset="0"/>
                <a:ea typeface="Gelasio Semi Bold" pitchFamily="34" charset="-122"/>
                <a:cs typeface="Gelasio Semi Bold" pitchFamily="34" charset="-120"/>
              </a:rPr>
              <a:t>Data Preprocessing</a:t>
            </a:r>
            <a:endParaRPr lang="en-US" sz="1450" b="1" dirty="0">
              <a:latin typeface="Georgia" panose="02040502050405020303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93790" y="6063020"/>
            <a:ext cx="42493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Resize &amp; normalize images</a:t>
            </a:r>
            <a:endParaRPr lang="en-US" sz="1150" dirty="0"/>
          </a:p>
        </p:txBody>
      </p:sp>
      <p:sp>
        <p:nvSpPr>
          <p:cNvPr id="20" name="Text 13"/>
          <p:cNvSpPr/>
          <p:nvPr/>
        </p:nvSpPr>
        <p:spPr>
          <a:xfrm>
            <a:off x="5190530" y="5404961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orgia Pro Light" panose="02040302050405020303" pitchFamily="18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150" dirty="0"/>
          </a:p>
        </p:txBody>
      </p:sp>
      <p:sp>
        <p:nvSpPr>
          <p:cNvPr id="21" name="Shape 14"/>
          <p:cNvSpPr/>
          <p:nvPr/>
        </p:nvSpPr>
        <p:spPr>
          <a:xfrm>
            <a:off x="5190530" y="5640110"/>
            <a:ext cx="4249341" cy="1524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5"/>
          <p:cNvSpPr/>
          <p:nvPr/>
        </p:nvSpPr>
        <p:spPr>
          <a:xfrm>
            <a:off x="5190530" y="574428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Extraction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5190530" y="6063020"/>
            <a:ext cx="42493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pretrained ResNet18 on ImageNet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9587270" y="5404961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orgia Pro Light" panose="02040302050405020303" pitchFamily="18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150" dirty="0"/>
          </a:p>
        </p:txBody>
      </p:sp>
      <p:sp>
        <p:nvSpPr>
          <p:cNvPr id="25" name="Shape 18"/>
          <p:cNvSpPr/>
          <p:nvPr/>
        </p:nvSpPr>
        <p:spPr>
          <a:xfrm>
            <a:off x="9587270" y="5640110"/>
            <a:ext cx="4249341" cy="1524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19"/>
          <p:cNvSpPr/>
          <p:nvPr/>
        </p:nvSpPr>
        <p:spPr>
          <a:xfrm>
            <a:off x="9587270" y="574428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Training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9587270" y="6063020"/>
            <a:ext cx="42493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Fine-tune final layers for binary classification</a:t>
            </a:r>
            <a:endParaRPr lang="en-US" sz="1150" dirty="0"/>
          </a:p>
        </p:txBody>
      </p:sp>
      <p:sp>
        <p:nvSpPr>
          <p:cNvPr id="28" name="Text 21"/>
          <p:cNvSpPr/>
          <p:nvPr/>
        </p:nvSpPr>
        <p:spPr>
          <a:xfrm>
            <a:off x="793790" y="655665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orgia Pro Light" panose="02040302050405020303" pitchFamily="18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150" dirty="0"/>
          </a:p>
        </p:txBody>
      </p:sp>
      <p:sp>
        <p:nvSpPr>
          <p:cNvPr id="29" name="Shape 22"/>
          <p:cNvSpPr/>
          <p:nvPr/>
        </p:nvSpPr>
        <p:spPr>
          <a:xfrm>
            <a:off x="793790" y="6791801"/>
            <a:ext cx="6447711" cy="1524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3"/>
          <p:cNvSpPr/>
          <p:nvPr/>
        </p:nvSpPr>
        <p:spPr>
          <a:xfrm>
            <a:off x="793790" y="689598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Evaluation</a:t>
            </a:r>
            <a:endParaRPr lang="en-US" sz="1450" dirty="0"/>
          </a:p>
        </p:txBody>
      </p:sp>
      <p:sp>
        <p:nvSpPr>
          <p:cNvPr id="31" name="Text 24"/>
          <p:cNvSpPr/>
          <p:nvPr/>
        </p:nvSpPr>
        <p:spPr>
          <a:xfrm>
            <a:off x="793790" y="7214711"/>
            <a:ext cx="64477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Compute accuracy and loss curves</a:t>
            </a:r>
            <a:endParaRPr lang="en-US" sz="1150" dirty="0"/>
          </a:p>
        </p:txBody>
      </p:sp>
      <p:sp>
        <p:nvSpPr>
          <p:cNvPr id="32" name="Text 25"/>
          <p:cNvSpPr/>
          <p:nvPr/>
        </p:nvSpPr>
        <p:spPr>
          <a:xfrm>
            <a:off x="7388900" y="655665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orgia Pro Light" panose="02040302050405020303" pitchFamily="18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150" dirty="0"/>
          </a:p>
        </p:txBody>
      </p:sp>
      <p:sp>
        <p:nvSpPr>
          <p:cNvPr id="33" name="Shape 26"/>
          <p:cNvSpPr/>
          <p:nvPr/>
        </p:nvSpPr>
        <p:spPr>
          <a:xfrm>
            <a:off x="7388900" y="6791801"/>
            <a:ext cx="6447711" cy="1524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27"/>
          <p:cNvSpPr/>
          <p:nvPr/>
        </p:nvSpPr>
        <p:spPr>
          <a:xfrm>
            <a:off x="7388900" y="689598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Inference</a:t>
            </a:r>
            <a:endParaRPr lang="en-US" sz="1450" dirty="0"/>
          </a:p>
        </p:txBody>
      </p:sp>
      <p:sp>
        <p:nvSpPr>
          <p:cNvPr id="35" name="Text 28"/>
          <p:cNvSpPr/>
          <p:nvPr/>
        </p:nvSpPr>
        <p:spPr>
          <a:xfrm>
            <a:off x="7388900" y="7214711"/>
            <a:ext cx="64477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 predictions for test set → JSON format</a:t>
            </a:r>
            <a:endParaRPr lang="en-US" sz="11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67B15DA-4408-5C7E-DD0E-76A88B23B00A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829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Overview (ResNet18 Fine-Tuning)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8407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model leverages transfer learning to efficiently detect deepfakes.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133951" y="37989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Architecture Details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33951" y="449341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 model: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ResNet18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(transfer learning from ImageNet)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33951" y="4935617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Added layers: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33951" y="5377815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Flatten → Linear(512 → 128) → ReLU → Dropout(0.3)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33951" y="582001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Linear(128 → 1) → Sigmoid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133951" y="626221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Loss: Binary Cross Entropy (BCE)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33951" y="670440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Optimizer: Adam (lr=0.001, batch=32, epochs=5)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3458766"/>
            <a:ext cx="30480" cy="3687842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30450A-9A43-5E85-A249-13748F477365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33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Performance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49" y="1783556"/>
            <a:ext cx="5040035" cy="31499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37547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Training vs Validation Loss (loss_curve.png)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17" y="1783556"/>
            <a:ext cx="5040035" cy="31499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4157" y="5137547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Validation Accuracy per Epoch (accuracy_curve.png)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93790" y="5885855"/>
            <a:ext cx="4196358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~90%</a:t>
            </a:r>
            <a:endParaRPr lang="en-US" sz="4700" dirty="0"/>
          </a:p>
        </p:txBody>
      </p:sp>
      <p:sp>
        <p:nvSpPr>
          <p:cNvPr id="8" name="Text 4"/>
          <p:cNvSpPr/>
          <p:nvPr/>
        </p:nvSpPr>
        <p:spPr>
          <a:xfrm>
            <a:off x="1757839" y="671143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Validation Accuracy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216962" y="5885855"/>
            <a:ext cx="4196358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0.23</a:t>
            </a:r>
            <a:endParaRPr lang="en-US" sz="4700" dirty="0"/>
          </a:p>
        </p:txBody>
      </p:sp>
      <p:sp>
        <p:nvSpPr>
          <p:cNvPr id="10" name="Text 6"/>
          <p:cNvSpPr/>
          <p:nvPr/>
        </p:nvSpPr>
        <p:spPr>
          <a:xfrm>
            <a:off x="6181011" y="671143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Validation Loss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5885855"/>
            <a:ext cx="4196358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4700" dirty="0"/>
          </a:p>
        </p:txBody>
      </p:sp>
      <p:sp>
        <p:nvSpPr>
          <p:cNvPr id="12" name="Text 8"/>
          <p:cNvSpPr/>
          <p:nvPr/>
        </p:nvSpPr>
        <p:spPr>
          <a:xfrm>
            <a:off x="10604183" y="671143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Epochs Trained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719899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Observation: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Stable convergence with minimal overfitting.</a:t>
            </a:r>
            <a:endParaRPr lang="en-US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6C183E-1210-F40A-E085-FF960BD20508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559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 Stack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711762"/>
            <a:ext cx="13042821" cy="4122420"/>
          </a:xfrm>
          <a:prstGeom prst="roundRect">
            <a:avLst>
              <a:gd name="adj" fmla="val 7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01410" y="171938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05483" y="184939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23083" y="184939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Tools Used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01410" y="230612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05483" y="243613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Programming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23083" y="243613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1410" y="289286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05483" y="302287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Framework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23083" y="302287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PyTorch, Torchvision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01410" y="347960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05483" y="360961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Handling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23083" y="360961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JSON, Pandas, NumPy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01410" y="406634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05483" y="419635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23083" y="419635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Matplotlib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1410" y="465308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005483" y="478309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Environment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23083" y="478309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Windows 11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01410" y="523982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1005483" y="536983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523083" y="5369838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CPU (Intel i7) + optional RTX 3050 GPU</a:t>
            </a:r>
            <a:endParaRPr lang="en-US" sz="16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197" y="6195893"/>
            <a:ext cx="1582103" cy="1173718"/>
          </a:xfrm>
          <a:prstGeom prst="rect">
            <a:avLst/>
          </a:prstGeom>
        </p:spPr>
      </p:pic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534" y="6195893"/>
            <a:ext cx="2183606" cy="1173718"/>
          </a:xfrm>
          <a:prstGeom prst="rect">
            <a:avLst/>
          </a:prstGeom>
        </p:spPr>
      </p:pic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75" y="6195893"/>
            <a:ext cx="2183606" cy="1173718"/>
          </a:xfrm>
          <a:prstGeom prst="rect">
            <a:avLst/>
          </a:prstGeom>
        </p:spPr>
      </p:pic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216" y="6195893"/>
            <a:ext cx="2754868" cy="117371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FEE25AE-C321-D7F8-0316-15CF9343B614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0" y="914400"/>
            <a:ext cx="2804160" cy="6400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229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Output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42244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Example JSON:</a:t>
            </a:r>
            <a:endParaRPr lang="en-US" sz="2650" dirty="0"/>
          </a:p>
        </p:txBody>
      </p:sp>
      <p:sp>
        <p:nvSpPr>
          <p:cNvPr id="6" name="Shape 2"/>
          <p:cNvSpPr/>
          <p:nvPr/>
        </p:nvSpPr>
        <p:spPr>
          <a:xfrm>
            <a:off x="6280190" y="3187898"/>
            <a:ext cx="7556421" cy="1065848"/>
          </a:xfrm>
          <a:prstGeom prst="roundRect">
            <a:avLst>
              <a:gd name="adj" fmla="val 3192"/>
            </a:avLst>
          </a:prstGeom>
          <a:solidFill>
            <a:srgbClr val="ECE9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6268879" y="3187898"/>
            <a:ext cx="7579043" cy="1065848"/>
          </a:xfrm>
          <a:prstGeom prst="roundRect">
            <a:avLst>
              <a:gd name="adj" fmla="val 3192"/>
            </a:avLst>
          </a:prstGeom>
          <a:solidFill>
            <a:srgbClr val="ECE9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6495693" y="3357920"/>
            <a:ext cx="71254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 {"image\_id": "1.png", "prediction": 0.00025}, {"image\_id": "10.png", "prediction": 0.99988} ]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45939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Deliverables: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280190" y="53593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shashank_prediction.json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280190" y="58015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README.md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280190" y="62437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make_submissions.py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(auto-zips submission)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17073D-1E7E-6CCB-D012-DB4E2CF5052D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24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Learnings &amp; Next Steps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Challenges Faced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1899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Limited dataset size (solved with transfer learning)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49950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CPU-only training (optimized epochs &amp; transforms)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8001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JSON formatting issues (handled via validation script)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342721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42721" y="41899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Extend to video deepfake detection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42721" y="49950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temporal features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42721" y="54372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Vision Transformers (ViT) for improved accuracy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538B0D-5AD7-7561-101F-88532318A41F}"/>
              </a:ext>
            </a:extLst>
          </p:cNvPr>
          <p:cNvSpPr/>
          <p:nvPr/>
        </p:nvSpPr>
        <p:spPr>
          <a:xfrm>
            <a:off x="12589727" y="7755184"/>
            <a:ext cx="1918010" cy="36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Shashank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557</Words>
  <Application>Microsoft Office PowerPoint</Application>
  <PresentationFormat>Custom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Georgia Pro Light</vt:lpstr>
      <vt:lpstr>Georgia</vt:lpstr>
      <vt:lpstr>Arial</vt:lpstr>
      <vt:lpstr>Gelasio Semi Bold</vt:lpstr>
      <vt:lpstr>Gelasio</vt:lpstr>
      <vt:lpstr>Times New Roman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Shashank padmasale</cp:lastModifiedBy>
  <cp:revision>4</cp:revision>
  <dcterms:created xsi:type="dcterms:W3CDTF">2025-11-05T15:07:38Z</dcterms:created>
  <dcterms:modified xsi:type="dcterms:W3CDTF">2025-11-05T15:20:18Z</dcterms:modified>
</cp:coreProperties>
</file>